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31" autoAdjust="0"/>
  </p:normalViewPr>
  <p:slideViewPr>
    <p:cSldViewPr snapToGrid="0" snapToObjects="1">
      <p:cViewPr>
        <p:scale>
          <a:sx n="110" d="100"/>
          <a:sy n="110" d="100"/>
        </p:scale>
        <p:origin x="-93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1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7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1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9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6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5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5842-AA35-5D47-8002-077BB922C61C}" type="datetimeFigureOut">
              <a:rPr lang="en-US" smtClean="0"/>
              <a:t>9/4/15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2854-B8A1-A34D-A216-468632DC6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gdT</a:t>
            </a:r>
            <a:r>
              <a:rPr lang="en-US" dirty="0" smtClean="0"/>
              <a:t> Repertoire: Rarefaction and Sequence Alignment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09/04/2015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0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rwise_T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82665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727" y="426437"/>
            <a:ext cx="2332182" cy="346854"/>
          </a:xfrm>
        </p:spPr>
        <p:txBody>
          <a:bodyPr>
            <a:noAutofit/>
          </a:bodyPr>
          <a:lstStyle/>
          <a:p>
            <a:r>
              <a:rPr lang="en-US" sz="1800" dirty="0" smtClean="0"/>
              <a:t>Pairwise CDR3 Sequence Similarity</a:t>
            </a:r>
            <a:br>
              <a:rPr lang="en-US" sz="1800" dirty="0" smtClean="0"/>
            </a:br>
            <a:r>
              <a:rPr lang="en-US" sz="1800" dirty="0" smtClean="0"/>
              <a:t>(BLOSUM62)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38905" y="51879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73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irwise_TR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82794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727" y="495707"/>
            <a:ext cx="2332182" cy="346854"/>
          </a:xfrm>
        </p:spPr>
        <p:txBody>
          <a:bodyPr>
            <a:noAutofit/>
          </a:bodyPr>
          <a:lstStyle/>
          <a:p>
            <a:r>
              <a:rPr lang="en-US" sz="1800" dirty="0" smtClean="0"/>
              <a:t>Pairwise CDR3 Sequence Similarity</a:t>
            </a:r>
            <a:br>
              <a:rPr lang="en-US" sz="1800" dirty="0" smtClean="0"/>
            </a:br>
            <a:r>
              <a:rPr lang="en-US" sz="1800" dirty="0" smtClean="0"/>
              <a:t>(BLOSUM62)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38905" y="518797"/>
            <a:ext cx="5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152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6907"/>
            <a:ext cx="8229600" cy="567228"/>
          </a:xfrm>
        </p:spPr>
        <p:txBody>
          <a:bodyPr>
            <a:noAutofit/>
          </a:bodyPr>
          <a:lstStyle/>
          <a:p>
            <a:r>
              <a:rPr lang="en-US" sz="3200" dirty="0" smtClean="0"/>
              <a:t>Diversity results from before did not account for differing sample sizes</a:t>
            </a:r>
            <a:endParaRPr lang="en-US" sz="3200" dirty="0"/>
          </a:p>
        </p:txBody>
      </p:sp>
      <p:pic>
        <p:nvPicPr>
          <p:cNvPr id="4" name="Picture 3" descr="sample_siz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27705" y="4680206"/>
            <a:ext cx="643612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64557" y="4680206"/>
            <a:ext cx="841976" cy="10416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63825" y="5793182"/>
            <a:ext cx="188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subsampled to 50 to normalize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14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Subsampled Shannon Diversity</a:t>
            </a:r>
            <a:endParaRPr lang="en-US" dirty="0"/>
          </a:p>
        </p:txBody>
      </p:sp>
      <p:pic>
        <p:nvPicPr>
          <p:cNvPr id="4" name="Picture 3" descr="shannon_subsample_summ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178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0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28527"/>
            <a:ext cx="9144000" cy="6696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TRD Chain </a:t>
            </a:r>
            <a:r>
              <a:rPr lang="en-US" sz="3200" dirty="0" smtClean="0"/>
              <a:t>still tends </a:t>
            </a:r>
            <a:r>
              <a:rPr lang="en-US" sz="3200" dirty="0" smtClean="0"/>
              <a:t>to be more diverse per individual</a:t>
            </a:r>
            <a:endParaRPr lang="en-US" sz="3200" dirty="0"/>
          </a:p>
        </p:txBody>
      </p:sp>
      <p:pic>
        <p:nvPicPr>
          <p:cNvPr id="5" name="Picture 4" descr="shannon_subsample_ch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70" y="998780"/>
            <a:ext cx="6907786" cy="5859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8727" y="5368742"/>
            <a:ext cx="235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subsampled Shannon </a:t>
            </a:r>
            <a:r>
              <a:rPr lang="en-US" dirty="0"/>
              <a:t>d</a:t>
            </a:r>
            <a:r>
              <a:rPr lang="en-US" dirty="0" smtClean="0"/>
              <a:t>iversity from each individual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3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14375"/>
            <a:ext cx="9144000" cy="6696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Active Group </a:t>
            </a:r>
            <a:r>
              <a:rPr lang="en-US" sz="3200" dirty="0" smtClean="0"/>
              <a:t>still has </a:t>
            </a:r>
            <a:r>
              <a:rPr lang="en-US" sz="3200" dirty="0" smtClean="0"/>
              <a:t>relatively reduced IEL Diversity</a:t>
            </a:r>
            <a:endParaRPr lang="en-US" sz="3200" dirty="0"/>
          </a:p>
        </p:txBody>
      </p:sp>
      <p:pic>
        <p:nvPicPr>
          <p:cNvPr id="5" name="Picture 4" descr="shannon_subsample_tiss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58" y="805108"/>
            <a:ext cx="7136118" cy="6052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8727" y="5368742"/>
            <a:ext cx="235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subsampled Shannon </a:t>
            </a:r>
            <a:r>
              <a:rPr lang="en-US" dirty="0"/>
              <a:t>d</a:t>
            </a:r>
            <a:r>
              <a:rPr lang="en-US" dirty="0" smtClean="0"/>
              <a:t>iversity from each individual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1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ydrophobic_KD_I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02" y="580157"/>
            <a:ext cx="5285763" cy="31714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3758"/>
            <a:ext cx="8229600" cy="66615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CDR3 Sequence Hydrophobicity </a:t>
            </a:r>
            <a:r>
              <a:rPr lang="en-US" sz="3200" dirty="0" smtClean="0"/>
              <a:t>(</a:t>
            </a:r>
            <a:r>
              <a:rPr lang="en-US" sz="3200" dirty="0" err="1" smtClean="0"/>
              <a:t>Kyte</a:t>
            </a:r>
            <a:r>
              <a:rPr lang="en-US" sz="3200" dirty="0" smtClean="0"/>
              <a:t>-Doolittle)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pic>
        <p:nvPicPr>
          <p:cNvPr id="10" name="Picture 9" descr="hydrophobic_KD_PB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02" y="3686542"/>
            <a:ext cx="5285763" cy="31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ctive_TRD_TcoffeeW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8" t="94707"/>
          <a:stretch/>
        </p:blipFill>
        <p:spPr>
          <a:xfrm>
            <a:off x="4844847" y="1702784"/>
            <a:ext cx="3960806" cy="930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2582" y="1349327"/>
            <a:ext cx="91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TCoffee</a:t>
            </a:r>
            <a:endParaRPr lang="en-US" b="1" dirty="0"/>
          </a:p>
        </p:txBody>
      </p:sp>
      <p:pic>
        <p:nvPicPr>
          <p:cNvPr id="12" name="Picture 11" descr="Active_TRD_MuscleW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2" t="94580"/>
          <a:stretch/>
        </p:blipFill>
        <p:spPr>
          <a:xfrm>
            <a:off x="111124" y="1678542"/>
            <a:ext cx="3667126" cy="9683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8700" y="1325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Muscle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824069"/>
          </a:xfrm>
        </p:spPr>
        <p:txBody>
          <a:bodyPr>
            <a:noAutofit/>
          </a:bodyPr>
          <a:lstStyle/>
          <a:p>
            <a:r>
              <a:rPr lang="en-US" sz="3600" dirty="0" smtClean="0"/>
              <a:t>Multiple Sequence Alignment – different results from different algorithms</a:t>
            </a:r>
            <a:endParaRPr lang="en-US" sz="3600" dirty="0"/>
          </a:p>
        </p:txBody>
      </p:sp>
      <p:pic>
        <p:nvPicPr>
          <p:cNvPr id="4" name="Picture 3" descr="Active_TRD_ClustalW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t="94744"/>
          <a:stretch/>
        </p:blipFill>
        <p:spPr>
          <a:xfrm>
            <a:off x="-6090" y="2803408"/>
            <a:ext cx="3949180" cy="952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5210" y="24340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ClustalW</a:t>
            </a:r>
            <a:endParaRPr lang="en-US" b="1" dirty="0"/>
          </a:p>
        </p:txBody>
      </p:sp>
      <p:pic>
        <p:nvPicPr>
          <p:cNvPr id="6" name="Picture 5" descr="Active_TRD_ClustalO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1" t="94444"/>
          <a:stretch/>
        </p:blipFill>
        <p:spPr>
          <a:xfrm>
            <a:off x="0" y="3787660"/>
            <a:ext cx="3949180" cy="10329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2550" y="3549535"/>
            <a:ext cx="151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ClustalOmega</a:t>
            </a:r>
            <a:endParaRPr lang="en-US" b="1" dirty="0"/>
          </a:p>
        </p:txBody>
      </p:sp>
      <p:pic>
        <p:nvPicPr>
          <p:cNvPr id="14" name="Picture 13" descr="Active_TRD_ProbconsWS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5" t="93995"/>
          <a:stretch/>
        </p:blipFill>
        <p:spPr>
          <a:xfrm>
            <a:off x="4501821" y="2827329"/>
            <a:ext cx="4495572" cy="9794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93868" y="2475408"/>
            <a:ext cx="107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Probcons</a:t>
            </a:r>
            <a:endParaRPr lang="en-US" b="1" dirty="0"/>
          </a:p>
        </p:txBody>
      </p:sp>
      <p:pic>
        <p:nvPicPr>
          <p:cNvPr id="10" name="Picture 9" descr="Active_TRD_MSAprobsWS.eps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94444"/>
          <a:stretch/>
        </p:blipFill>
        <p:spPr>
          <a:xfrm>
            <a:off x="4159250" y="3877305"/>
            <a:ext cx="4933430" cy="943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0735" y="35841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MSAprobs</a:t>
            </a:r>
            <a:endParaRPr lang="en-US" b="1" dirty="0"/>
          </a:p>
        </p:txBody>
      </p:sp>
      <p:pic>
        <p:nvPicPr>
          <p:cNvPr id="8" name="Picture 7" descr="Active_TRD_GLprobsWS.eps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 t="94444"/>
          <a:stretch/>
        </p:blipFill>
        <p:spPr>
          <a:xfrm>
            <a:off x="3810000" y="4964086"/>
            <a:ext cx="5302250" cy="906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11301" y="465137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GLprobs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5277" y="5123418"/>
            <a:ext cx="368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Active TRD CDR3 Sequences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953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818"/>
            <a:ext cx="82296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TRD CDR3 sequences by patient group</a:t>
            </a:r>
            <a:endParaRPr lang="en-US" sz="2800" dirty="0"/>
          </a:p>
        </p:txBody>
      </p:sp>
      <p:pic>
        <p:nvPicPr>
          <p:cNvPr id="4" name="Picture 3" descr="Active_TRD_MuscleW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2" t="91233"/>
          <a:stretch/>
        </p:blipFill>
        <p:spPr>
          <a:xfrm>
            <a:off x="184730" y="1778000"/>
            <a:ext cx="4532567" cy="1603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8939" y="1452086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Active </a:t>
            </a:r>
            <a:endParaRPr lang="en-US" b="1" dirty="0"/>
          </a:p>
        </p:txBody>
      </p:sp>
      <p:pic>
        <p:nvPicPr>
          <p:cNvPr id="6" name="Picture 5" descr="Challenge_TRD_MuscleW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t="88165"/>
          <a:stretch/>
        </p:blipFill>
        <p:spPr>
          <a:xfrm>
            <a:off x="9" y="4115954"/>
            <a:ext cx="4544111" cy="1724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3860" y="3746622"/>
            <a:ext cx="1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pic>
        <p:nvPicPr>
          <p:cNvPr id="9" name="Picture 8" descr="Control_TRD_MuscleW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93810"/>
          <a:stretch/>
        </p:blipFill>
        <p:spPr>
          <a:xfrm>
            <a:off x="4809656" y="1809749"/>
            <a:ext cx="4195799" cy="1514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98611" y="1440418"/>
            <a:ext cx="89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11" name="Picture 10" descr="GFD_TRD_Muscle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94510"/>
          <a:stretch/>
        </p:blipFill>
        <p:spPr>
          <a:xfrm>
            <a:off x="4601847" y="4300677"/>
            <a:ext cx="4537944" cy="13565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37151" y="3746622"/>
            <a:ext cx="58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038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818"/>
            <a:ext cx="82296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TRG CDR3 sequences by patient group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58939" y="1452086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Active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98611" y="1440418"/>
            <a:ext cx="89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3" name="Picture 2" descr="Active_TRG_MuscleW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5" t="87205"/>
          <a:stretch/>
        </p:blipFill>
        <p:spPr>
          <a:xfrm>
            <a:off x="135424" y="1821418"/>
            <a:ext cx="4182576" cy="2081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3860" y="3746622"/>
            <a:ext cx="1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pic>
        <p:nvPicPr>
          <p:cNvPr id="8" name="Picture 7" descr="Challenge_TRG_MuscleW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3" t="80976"/>
          <a:stretch/>
        </p:blipFill>
        <p:spPr>
          <a:xfrm>
            <a:off x="307115" y="4243910"/>
            <a:ext cx="3860800" cy="2225154"/>
          </a:xfrm>
          <a:prstGeom prst="rect">
            <a:avLst/>
          </a:prstGeom>
        </p:spPr>
      </p:pic>
      <p:pic>
        <p:nvPicPr>
          <p:cNvPr id="13" name="Picture 12" descr="Control_TRG_MuscleW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4" t="89057"/>
          <a:stretch/>
        </p:blipFill>
        <p:spPr>
          <a:xfrm>
            <a:off x="4606636" y="1729495"/>
            <a:ext cx="4080163" cy="21733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37151" y="3746622"/>
            <a:ext cx="58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GFD</a:t>
            </a:r>
            <a:endParaRPr lang="en-US" b="1" dirty="0"/>
          </a:p>
        </p:txBody>
      </p:sp>
      <p:pic>
        <p:nvPicPr>
          <p:cNvPr id="14" name="Picture 13" descr="GFD_TRG_Muscle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92627"/>
          <a:stretch/>
        </p:blipFill>
        <p:spPr>
          <a:xfrm>
            <a:off x="4606636" y="4331936"/>
            <a:ext cx="4080163" cy="20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8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134</Words>
  <Application>Microsoft Macintosh PowerPoint</Application>
  <PresentationFormat>On-screen Show (4:3)</PresentationFormat>
  <Paragraphs>35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gdT Repertoire: Rarefaction and Sequence Alignment</vt:lpstr>
      <vt:lpstr>Diversity results from before did not account for differing sample sizes</vt:lpstr>
      <vt:lpstr>Subsampled Shannon Diversity</vt:lpstr>
      <vt:lpstr>TRD Chain still tends to be more diverse per individual</vt:lpstr>
      <vt:lpstr>Active Group still has relatively reduced IEL Diversity</vt:lpstr>
      <vt:lpstr>CDR3 Sequence Hydrophobicity (Kyte-Doolittle)</vt:lpstr>
      <vt:lpstr>Multiple Sequence Alignment – different results from different algorithms</vt:lpstr>
      <vt:lpstr>MSA (Muscle) of TRD CDR3 sequences by patient group</vt:lpstr>
      <vt:lpstr>MSA (Muscle) of TRG CDR3 sequences by patient group</vt:lpstr>
      <vt:lpstr>Pairwise CDR3 Sequence Similarity (BLOSUM62) </vt:lpstr>
      <vt:lpstr>Pairwise CDR3 Sequence Similarity (BLOSUM62) 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gdT Repertoire: Rarefaction and Sequence Alignment</dc:title>
  <dc:creator>Herman Gudjonson</dc:creator>
  <cp:lastModifiedBy>Herman Gudjonson</cp:lastModifiedBy>
  <cp:revision>19</cp:revision>
  <dcterms:created xsi:type="dcterms:W3CDTF">2015-09-04T06:09:33Z</dcterms:created>
  <dcterms:modified xsi:type="dcterms:W3CDTF">2015-09-06T02:30:55Z</dcterms:modified>
</cp:coreProperties>
</file>